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9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0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3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pn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6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7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8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5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6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0" y="731520"/>
            <a:ext cx="7315200" cy="13716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 algn="ctr">
              <a:lnSpc>
                <a:spcPct val="150000"/>
              </a:lnSpc>
              <a:defRPr sz="4000" b="1"/>
            </a:pPr>
            <a:r>
              <a:t>基于FGOALS-g3动力模式的</a:t>
            </a:r>
            <a:br/>
            <a:r>
              <a:t>ENSO预测系统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914400" y="3200400"/>
            <a:ext cx="7315200" cy="16459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 algn="ctr">
              <a:defRPr sz="3200" b="1">
                <a:solidFill>
                  <a:srgbClr val="FF0000"/>
                </a:solidFill>
              </a:defRPr>
            </a:pPr>
            <a:r>
              <a:t>2023年4月预报结果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14400" y="4572000"/>
            <a:ext cx="7315200" cy="16459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 algn="ctr">
              <a:lnSpc>
                <a:spcPct val="150000"/>
              </a:lnSpc>
              <a:defRPr sz="1800"/>
            </a:pPr>
            <a:r>
              <a:t>李昊谦, 陈林, 孙明</a:t>
            </a:r>
            <a:br/>
            <a:r>
              <a:t>南京信息工程大学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14400" y="5943600"/>
            <a:ext cx="7315200" cy="164592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 algn="ctr">
              <a:defRPr sz="1800"/>
            </a:pPr>
            <a:r>
              <a:t>2026.02.01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EIO</a:t>
            </a:r>
          </a:p>
        </p:txBody>
      </p:sp>
      <p:pic>
        <p:nvPicPr>
          <p:cNvPr id="3" name="Picture 2" descr="tmp4hllrys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914400"/>
            <a:ext cx="5486400" cy="38897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9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SSTA</a:t>
            </a:r>
          </a:p>
        </p:txBody>
      </p:sp>
      <p:pic>
        <p:nvPicPr>
          <p:cNvPr id="3" name="Picture 2" descr="tmpk0_5r50u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436240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10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HGT&amp;UV 850hPa</a:t>
            </a:r>
          </a:p>
        </p:txBody>
      </p:sp>
      <p:pic>
        <p:nvPicPr>
          <p:cNvPr id="3" name="Picture 2" descr="tmpzr9ekyhg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436240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11</a:t>
            </a: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HGT&amp;UV 500hPa</a:t>
            </a:r>
          </a:p>
        </p:txBody>
      </p:sp>
      <p:pic>
        <p:nvPicPr>
          <p:cNvPr id="3" name="Picture 2" descr="tmpgeajlg5i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436240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12</a:t>
            </a: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HGT&amp;UV 200hPa</a:t>
            </a:r>
          </a:p>
        </p:txBody>
      </p:sp>
      <p:pic>
        <p:nvPicPr>
          <p:cNvPr id="3" name="Picture 2" descr="tmp2rwc8rzj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436240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13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Precipitation over Land</a:t>
            </a:r>
          </a:p>
        </p:txBody>
      </p:sp>
      <p:pic>
        <p:nvPicPr>
          <p:cNvPr id="3" name="Picture 2" descr="tmpvvtmk02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428417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14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Precipitation over Ocean</a:t>
            </a:r>
          </a:p>
        </p:txBody>
      </p:sp>
      <p:pic>
        <p:nvPicPr>
          <p:cNvPr id="3" name="Picture 2" descr="tmpesgtkg6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4362406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15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Temperature over Land</a:t>
            </a:r>
          </a:p>
        </p:txBody>
      </p:sp>
      <p:pic>
        <p:nvPicPr>
          <p:cNvPr id="3" name="Picture 2" descr="tmpg0dc3vep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4284179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16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Precipitation over China</a:t>
            </a:r>
          </a:p>
        </p:txBody>
      </p:sp>
      <p:pic>
        <p:nvPicPr>
          <p:cNvPr id="3" name="Picture 2" descr="tmpyeo8gv1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259044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17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Temperature over China</a:t>
            </a:r>
          </a:p>
        </p:txBody>
      </p:sp>
      <p:pic>
        <p:nvPicPr>
          <p:cNvPr id="3" name="Picture 2" descr="tmpc929b7h9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7315200" cy="2590441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18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Niño3.4 index</a:t>
            </a:r>
          </a:p>
        </p:txBody>
      </p:sp>
      <p:pic>
        <p:nvPicPr>
          <p:cNvPr id="3" name="Picture 2" descr="tmpe73tq98s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914400"/>
            <a:ext cx="5486400" cy="38897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1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Niño3 index</a:t>
            </a:r>
          </a:p>
        </p:txBody>
      </p:sp>
      <p:pic>
        <p:nvPicPr>
          <p:cNvPr id="3" name="Picture 2" descr="tmpjtp2cb05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914400"/>
            <a:ext cx="5486400" cy="38897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2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Niño4 index</a:t>
            </a:r>
          </a:p>
        </p:txBody>
      </p:sp>
      <p:pic>
        <p:nvPicPr>
          <p:cNvPr id="3" name="Picture 2" descr="tmp8zd81sh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914400"/>
            <a:ext cx="5486400" cy="38897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3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Niño1+2 index</a:t>
            </a:r>
          </a:p>
        </p:txBody>
      </p:sp>
      <p:pic>
        <p:nvPicPr>
          <p:cNvPr id="3" name="Picture 2" descr="tmpsovwh558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914400"/>
            <a:ext cx="5486400" cy="38897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4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SSTA along the equatorial Pacific</a:t>
            </a:r>
          </a:p>
        </p:txBody>
      </p:sp>
      <p:pic>
        <p:nvPicPr>
          <p:cNvPr id="3" name="Picture 2" descr="tmpm3kxh_be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4400" y="914400"/>
            <a:ext cx="3657600" cy="459679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5029200" y="1371600"/>
            <a:ext cx="3657600" cy="4572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5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EMI</a:t>
            </a:r>
          </a:p>
        </p:txBody>
      </p:sp>
      <p:pic>
        <p:nvPicPr>
          <p:cNvPr id="3" name="Picture 2" descr="tmpqc0cy37y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914400"/>
            <a:ext cx="5486400" cy="38897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6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DMI</a:t>
            </a:r>
          </a:p>
        </p:txBody>
      </p:sp>
      <p:pic>
        <p:nvPicPr>
          <p:cNvPr id="3" name="Picture 2" descr="tmpy806oofa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914400"/>
            <a:ext cx="5486400" cy="38897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7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extBox 1"/>
          <p:cNvSpPr txBox="1"/>
          <p:nvPr/>
        </p:nvSpPr>
        <p:spPr>
          <a:xfrm>
            <a:off x="91440" y="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2200" b="1"/>
            </a:pPr>
            <a:r>
              <a:t>WIO</a:t>
            </a:r>
          </a:p>
        </p:txBody>
      </p:sp>
      <p:pic>
        <p:nvPicPr>
          <p:cNvPr id="3" name="Picture 2" descr="tmpcx35bsx0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914400"/>
            <a:ext cx="5486400" cy="3889727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274320" y="5486400"/>
            <a:ext cx="7315200" cy="4572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lnSpc>
                <a:spcPct val="150000"/>
              </a:lnSpc>
              <a:defRPr sz="1800"/>
            </a:pPr>
            <a:r>
              <a:t>暂无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8778240" y="6263640"/>
            <a:ext cx="914400" cy="9144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/>
          <a:p>
            <a:pPr>
              <a:defRPr sz="1200"/>
            </a:pPr>
            <a:r>
              <a:t>8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